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65" r:id="rId2"/>
    <p:sldId id="256" r:id="rId3"/>
    <p:sldId id="257" r:id="rId4"/>
    <p:sldId id="258" r:id="rId5"/>
    <p:sldId id="259" r:id="rId6"/>
    <p:sldId id="260" r:id="rId7"/>
    <p:sldId id="261" r:id="rId8"/>
    <p:sldId id="262" r:id="rId9"/>
    <p:sldId id="263" r:id="rId10"/>
    <p:sldId id="264"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11/18/2021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B6F15528-21DE-4FAA-801E-634DDDAF4B2B}" type="slidenum">
              <a:rPr lang="en-US" smtClean="0"/>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D8BD707-D9CF-40AE-B4C6-C98DA3205C09}" type="datetimeFigureOut">
              <a:rPr lang="en-US" smtClean="0"/>
              <a:pPr/>
              <a:t>11/18/2021</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B6F15528-21DE-4FAA-801E-634DDDAF4B2B}" type="slidenum">
              <a:rPr lang="en-US" smtClean="0"/>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IN" smtClean="0"/>
              <a:t>Administrative Law</a:t>
            </a:r>
            <a:endParaRPr lang="en-US" dirty="0"/>
          </a:p>
        </p:txBody>
      </p:sp>
      <p:sp>
        <p:nvSpPr>
          <p:cNvPr id="5" name="Subtitle 4"/>
          <p:cNvSpPr>
            <a:spLocks noGrp="1"/>
          </p:cNvSpPr>
          <p:nvPr>
            <p:ph type="subTitle" idx="1"/>
          </p:nvPr>
        </p:nvSpPr>
        <p:spPr/>
        <p:txBody>
          <a:bodyPr/>
          <a:lstStyle/>
          <a:p>
            <a:r>
              <a:rPr lang="en-IN" sz="2800" dirty="0" smtClean="0"/>
              <a:t>Ms. </a:t>
            </a:r>
            <a:r>
              <a:rPr lang="en-IN" sz="2800" dirty="0" err="1" smtClean="0"/>
              <a:t>Amilsha</a:t>
            </a:r>
            <a:r>
              <a:rPr lang="en-IN" sz="2800" dirty="0" smtClean="0"/>
              <a:t> A. A</a:t>
            </a:r>
            <a:br>
              <a:rPr lang="en-IN" sz="2800" dirty="0" smtClean="0"/>
            </a:br>
            <a:r>
              <a:rPr lang="en-IN" sz="2800" dirty="0" smtClean="0"/>
              <a:t>Department of Political Science</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Sources of Administrative Law</a:t>
            </a:r>
            <a:endParaRPr lang="en-US" dirty="0"/>
          </a:p>
        </p:txBody>
      </p:sp>
      <p:sp>
        <p:nvSpPr>
          <p:cNvPr id="3" name="Content Placeholder 2"/>
          <p:cNvSpPr>
            <a:spLocks noGrp="1"/>
          </p:cNvSpPr>
          <p:nvPr>
            <p:ph idx="1"/>
          </p:nvPr>
        </p:nvSpPr>
        <p:spPr/>
        <p:txBody>
          <a:bodyPr>
            <a:normAutofit/>
          </a:bodyPr>
          <a:lstStyle/>
          <a:p>
            <a:pPr algn="just"/>
            <a:r>
              <a:rPr lang="en-US" dirty="0" smtClean="0"/>
              <a:t>the constitution of the country</a:t>
            </a:r>
          </a:p>
          <a:p>
            <a:pPr algn="just"/>
            <a:r>
              <a:rPr lang="en-US" dirty="0" smtClean="0"/>
              <a:t>the enactments or status and resolutions of the legislature</a:t>
            </a:r>
          </a:p>
          <a:p>
            <a:pPr algn="just"/>
            <a:r>
              <a:rPr lang="en-US" dirty="0" smtClean="0"/>
              <a:t>Charters granted by the legislature or the executive</a:t>
            </a:r>
          </a:p>
          <a:p>
            <a:pPr algn="just"/>
            <a:r>
              <a:rPr lang="en-US" dirty="0" smtClean="0"/>
              <a:t>Ordinances, rules, regulations, orders or decisions issued by </a:t>
            </a:r>
            <a:r>
              <a:rPr lang="en-US" smtClean="0"/>
              <a:t>the administrative Authorities</a:t>
            </a:r>
            <a:endParaRPr lang="en-US" dirty="0" smtClean="0"/>
          </a:p>
          <a:p>
            <a:pPr algn="just"/>
            <a:r>
              <a:rPr lang="en-US" dirty="0" smtClean="0"/>
              <a:t>Customs and conventions</a:t>
            </a:r>
          </a:p>
          <a:p>
            <a:pPr algn="just"/>
            <a:r>
              <a:rPr lang="en-US" dirty="0" smtClean="0"/>
              <a:t>Judicial decisions.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Administrative Law</a:t>
            </a:r>
            <a:endParaRPr lang="en-US" dirty="0"/>
          </a:p>
        </p:txBody>
      </p:sp>
      <p:sp>
        <p:nvSpPr>
          <p:cNvPr id="5" name="Content Placeholder 4"/>
          <p:cNvSpPr>
            <a:spLocks noGrp="1"/>
          </p:cNvSpPr>
          <p:nvPr>
            <p:ph idx="1"/>
          </p:nvPr>
        </p:nvSpPr>
        <p:spPr/>
        <p:txBody>
          <a:bodyPr/>
          <a:lstStyle/>
          <a:p>
            <a:r>
              <a:rPr lang="en-US" dirty="0" smtClean="0"/>
              <a:t>In its broader sense, Administrative Law is understood as the whole body of law relating to public administration. </a:t>
            </a:r>
          </a:p>
          <a:p>
            <a:r>
              <a:rPr lang="en-US" dirty="0" smtClean="0"/>
              <a:t>According to </a:t>
            </a:r>
            <a:r>
              <a:rPr lang="en-US" dirty="0" err="1" smtClean="0"/>
              <a:t>Barthelemy</a:t>
            </a:r>
            <a:r>
              <a:rPr lang="en-US" dirty="0" smtClean="0"/>
              <a:t>, Administrative law is the sum total of the principles according to which the activity of the service (other than judicial) concerned with the execution of law is exercised.</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pPr algn="just"/>
            <a:r>
              <a:rPr lang="en-US" dirty="0" smtClean="0"/>
              <a:t>In a narrower sense, administrative law is the law of official powers and responsibility, or the law which determines the amount of  discretion permitted to administrative officers and agencies.</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Definitions of Administrative Law</a:t>
            </a:r>
            <a:endParaRPr lang="en-US" dirty="0"/>
          </a:p>
        </p:txBody>
      </p:sp>
      <p:sp>
        <p:nvSpPr>
          <p:cNvPr id="3" name="Content Placeholder 2"/>
          <p:cNvSpPr>
            <a:spLocks noGrp="1"/>
          </p:cNvSpPr>
          <p:nvPr>
            <p:ph idx="1"/>
          </p:nvPr>
        </p:nvSpPr>
        <p:spPr/>
        <p:txBody>
          <a:bodyPr>
            <a:normAutofit/>
          </a:bodyPr>
          <a:lstStyle/>
          <a:p>
            <a:pPr algn="just"/>
            <a:r>
              <a:rPr lang="en-US" dirty="0" err="1" smtClean="0"/>
              <a:t>Ivor</a:t>
            </a:r>
            <a:r>
              <a:rPr lang="en-US" dirty="0" smtClean="0"/>
              <a:t> Jennings. “ Administrative law is the law relating to the administration. It determines the </a:t>
            </a:r>
            <a:r>
              <a:rPr lang="en-US" dirty="0" err="1" smtClean="0"/>
              <a:t>organisation</a:t>
            </a:r>
            <a:r>
              <a:rPr lang="en-US" dirty="0" smtClean="0"/>
              <a:t>, powers and duties of administrative authorities and indicates to the individual remedies for the violation of rights”.</a:t>
            </a:r>
          </a:p>
          <a:p>
            <a:pPr algn="just"/>
            <a:r>
              <a:rPr lang="en-US" dirty="0" smtClean="0"/>
              <a:t>According to Garner, “administrative law consist of those rules which are </a:t>
            </a:r>
            <a:r>
              <a:rPr lang="en-US" dirty="0" err="1" smtClean="0"/>
              <a:t>recognised</a:t>
            </a:r>
            <a:r>
              <a:rPr lang="en-US" dirty="0" smtClean="0"/>
              <a:t> by the courts of law and which relate to and regulate the administration of government”.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Dicey on Administrative Law</a:t>
            </a:r>
            <a:endParaRPr lang="en-US" dirty="0"/>
          </a:p>
        </p:txBody>
      </p:sp>
      <p:sp>
        <p:nvSpPr>
          <p:cNvPr id="3" name="Content Placeholder 2"/>
          <p:cNvSpPr>
            <a:spLocks noGrp="1"/>
          </p:cNvSpPr>
          <p:nvPr>
            <p:ph idx="1"/>
          </p:nvPr>
        </p:nvSpPr>
        <p:spPr/>
        <p:txBody>
          <a:bodyPr>
            <a:normAutofit lnSpcReduction="10000"/>
          </a:bodyPr>
          <a:lstStyle/>
          <a:p>
            <a:pPr algn="just"/>
            <a:r>
              <a:rPr lang="en-US" dirty="0" smtClean="0"/>
              <a:t>Dicey – a celebrated English writer- in his famous work, Law of the Constitution, identified administrative law, with that part of the French ‘</a:t>
            </a:r>
            <a:r>
              <a:rPr lang="en-US" dirty="0" err="1" smtClean="0"/>
              <a:t>Droit</a:t>
            </a:r>
            <a:r>
              <a:rPr lang="en-US" dirty="0" smtClean="0"/>
              <a:t> </a:t>
            </a:r>
            <a:r>
              <a:rPr lang="en-US" dirty="0" err="1" smtClean="0"/>
              <a:t>Adminidtratif</a:t>
            </a:r>
            <a:r>
              <a:rPr lang="en-US" dirty="0" smtClean="0"/>
              <a:t>’ according to which actions by the citizens against officials for wrongful acts committed in their official capacity, are tried, nor by ordinary courts of law but by special administrative courts manned by civil servants.</a:t>
            </a:r>
          </a:p>
          <a:p>
            <a:pPr algn="just"/>
            <a:r>
              <a:rPr lang="en-US" dirty="0" smtClean="0"/>
              <a:t> Since there existed no such system in England, Dicey denied the existence of administrative law in that country altogether.</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smtClean="0"/>
              <a:t>Dicey pointed out three distinguishing features of </a:t>
            </a:r>
            <a:r>
              <a:rPr lang="en-US" dirty="0" err="1" smtClean="0"/>
              <a:t>Droit</a:t>
            </a:r>
            <a:r>
              <a:rPr lang="en-US" dirty="0" smtClean="0"/>
              <a:t> </a:t>
            </a:r>
            <a:r>
              <a:rPr lang="en-US" dirty="0" err="1" smtClean="0"/>
              <a:t>Administratif</a:t>
            </a:r>
            <a:r>
              <a:rPr lang="en-US" dirty="0" smtClean="0"/>
              <a:t>.</a:t>
            </a:r>
          </a:p>
          <a:p>
            <a:pPr algn="just"/>
            <a:r>
              <a:rPr lang="en-US" dirty="0" smtClean="0"/>
              <a:t>Firstly, according to it, the rights of the states are determined by a special body of law which are not applicable to the citizens.</a:t>
            </a:r>
          </a:p>
          <a:p>
            <a:pPr algn="just"/>
            <a:r>
              <a:rPr lang="en-US" dirty="0" smtClean="0"/>
              <a:t>Secondly, the ordinary courts have no jurisdiction in cases in which the state or state officials in their official capacity are a party. Such cases are tried by administrative courts consisting of officials instead of judges.</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just"/>
            <a:r>
              <a:rPr lang="en-US" dirty="0" smtClean="0"/>
              <a:t>Thirdly, as an inference from the arrangements, Dicey thought that a special protection was given to officials in France for wrongful acts done in the course of their duty.</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Criticism of </a:t>
            </a:r>
            <a:r>
              <a:rPr lang="en-US" b="1" dirty="0" err="1" smtClean="0"/>
              <a:t>Dicey’s</a:t>
            </a:r>
            <a:r>
              <a:rPr lang="en-US" b="1" dirty="0" smtClean="0"/>
              <a:t> Views</a:t>
            </a:r>
            <a:endParaRPr lang="en-US" dirty="0"/>
          </a:p>
        </p:txBody>
      </p:sp>
      <p:sp>
        <p:nvSpPr>
          <p:cNvPr id="3" name="Content Placeholder 2"/>
          <p:cNvSpPr>
            <a:spLocks noGrp="1"/>
          </p:cNvSpPr>
          <p:nvPr>
            <p:ph idx="1"/>
          </p:nvPr>
        </p:nvSpPr>
        <p:spPr/>
        <p:txBody>
          <a:bodyPr>
            <a:normAutofit/>
          </a:bodyPr>
          <a:lstStyle/>
          <a:p>
            <a:pPr algn="just"/>
            <a:r>
              <a:rPr lang="en-US" dirty="0" err="1" smtClean="0"/>
              <a:t>Dicey’s</a:t>
            </a:r>
            <a:r>
              <a:rPr lang="en-US" dirty="0" smtClean="0"/>
              <a:t> view that the French </a:t>
            </a:r>
            <a:r>
              <a:rPr lang="en-US" dirty="0" err="1" smtClean="0"/>
              <a:t>Droit</a:t>
            </a:r>
            <a:r>
              <a:rPr lang="en-US" dirty="0" smtClean="0"/>
              <a:t> </a:t>
            </a:r>
            <a:r>
              <a:rPr lang="en-US" dirty="0" err="1" smtClean="0"/>
              <a:t>Administratif</a:t>
            </a:r>
            <a:r>
              <a:rPr lang="en-US" dirty="0" smtClean="0"/>
              <a:t> gave a special protection to officials and the state in their dealing with the citizens and their rights and claims, was an  inference from the official composition of administrative courts.</a:t>
            </a:r>
          </a:p>
          <a:p>
            <a:r>
              <a:rPr lang="en-US" dirty="0" err="1" smtClean="0"/>
              <a:t>Dicey’s</a:t>
            </a:r>
            <a:r>
              <a:rPr lang="en-US" dirty="0" smtClean="0"/>
              <a:t> statement that under the English ‘rule of law’ the administrative </a:t>
            </a:r>
            <a:r>
              <a:rPr lang="en-US" dirty="0" err="1" smtClean="0"/>
              <a:t>autorities</a:t>
            </a:r>
            <a:r>
              <a:rPr lang="en-US" dirty="0" smtClean="0"/>
              <a:t> and the private citizens had equality before law and the former possessed no special advantage, is also incorrect.</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just"/>
            <a:r>
              <a:rPr lang="en-US" dirty="0" err="1" smtClean="0"/>
              <a:t>Dicey’s</a:t>
            </a:r>
            <a:r>
              <a:rPr lang="en-US" dirty="0" smtClean="0"/>
              <a:t> third argument of rule of law that the constitution instated of being the source of citizen’s right is their result, is also not quite correct.</a:t>
            </a:r>
          </a:p>
          <a:p>
            <a:pPr algn="just"/>
            <a:r>
              <a:rPr lang="en-US" dirty="0" smtClean="0"/>
              <a:t>Only a very small part of the English constitutional law has grown out of the decisions of courts concerning the rights of individuals. The bulk of it is found on customs, traditions, and statutory.</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134</TotalTime>
  <Words>558</Words>
  <Application>Microsoft Office PowerPoint</Application>
  <PresentationFormat>On-screen Show (4:3)</PresentationFormat>
  <Paragraphs>28</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Flow</vt:lpstr>
      <vt:lpstr>Administrative Law</vt:lpstr>
      <vt:lpstr>Administrative Law</vt:lpstr>
      <vt:lpstr>Slide 3</vt:lpstr>
      <vt:lpstr>Definitions of Administrative Law</vt:lpstr>
      <vt:lpstr>Dicey on Administrative Law</vt:lpstr>
      <vt:lpstr>Slide 6</vt:lpstr>
      <vt:lpstr>Slide 7</vt:lpstr>
      <vt:lpstr>Criticism of Dicey’s Views</vt:lpstr>
      <vt:lpstr>Slide 9</vt:lpstr>
      <vt:lpstr>Sources of Administrative Law</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User</dc:creator>
  <cp:lastModifiedBy>Windows User</cp:lastModifiedBy>
  <cp:revision>17</cp:revision>
  <dcterms:created xsi:type="dcterms:W3CDTF">2006-08-16T00:00:00Z</dcterms:created>
  <dcterms:modified xsi:type="dcterms:W3CDTF">2021-11-18T12:27:06Z</dcterms:modified>
</cp:coreProperties>
</file>